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1" r:id="rId1"/>
  </p:sldMasterIdLst>
  <p:notesMasterIdLst>
    <p:notesMasterId r:id="rId8"/>
  </p:notesMasterIdLst>
  <p:handoutMasterIdLst>
    <p:handoutMasterId r:id="rId9"/>
  </p:handoutMasterIdLst>
  <p:sldIdLst>
    <p:sldId id="550" r:id="rId2"/>
    <p:sldId id="547" r:id="rId3"/>
    <p:sldId id="548" r:id="rId4"/>
    <p:sldId id="549" r:id="rId5"/>
    <p:sldId id="537" r:id="rId6"/>
    <p:sldId id="538" r:id="rId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my Fields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A4790"/>
    <a:srgbClr val="0C53A8"/>
    <a:srgbClr val="003399"/>
    <a:srgbClr val="3D6696"/>
    <a:srgbClr val="33CC33"/>
    <a:srgbClr val="132258"/>
    <a:srgbClr val="CCCCCC"/>
    <a:srgbClr val="339933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0" autoAdjust="0"/>
    <p:restoredTop sz="93585" autoAdjust="0"/>
  </p:normalViewPr>
  <p:slideViewPr>
    <p:cSldViewPr>
      <p:cViewPr varScale="1">
        <p:scale>
          <a:sx n="107" d="100"/>
          <a:sy n="107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61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214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214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214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17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2147">
              <a:defRPr sz="1200">
                <a:latin typeface="Arial" charset="0"/>
              </a:defRPr>
            </a:lvl1pPr>
          </a:lstStyle>
          <a:p>
            <a:pPr>
              <a:defRPr/>
            </a:pPr>
            <a:fld id="{889B7D52-88A2-4341-83CA-ED2F7A617A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39231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defTabSz="93214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>
            <a:lvl1pPr algn="r" defTabSz="93214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9" y="4414839"/>
            <a:ext cx="56102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9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defTabSz="932147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6" tIns="46588" rIns="93176" bIns="46588" numCol="1" anchor="b" anchorCtr="0" compatLnSpc="1">
            <a:prstTxWarp prst="textNoShape">
              <a:avLst/>
            </a:prstTxWarp>
          </a:bodyPr>
          <a:lstStyle>
            <a:lvl1pPr algn="r" defTabSz="932147">
              <a:defRPr sz="1200">
                <a:latin typeface="Arial" charset="0"/>
              </a:defRPr>
            </a:lvl1pPr>
          </a:lstStyle>
          <a:p>
            <a:pPr>
              <a:defRPr/>
            </a:pPr>
            <a:fld id="{D176F3FF-12D7-4BD7-A3EB-D64EEC000B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882677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345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67052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353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1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CA6D91-B545-4E9E-B6DE-37C200DF41DF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29B8A-A547-45F1-8568-4D4E159140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862D96-6697-44F2-B68A-C44F74EDF1AF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CB0E89-F7EC-4013-BF42-C50AD05CD53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04F558-B6F0-43FD-9035-68F0C75D6111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74DCC-704E-417D-B9CA-48DB0815EC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75584-DDF0-4296-A487-6D5A54D5A180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2B76F-61B2-4334-8B53-DECCF3CDB7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23B71-FACA-4773-9A02-00DC052BB92A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FB9D7-D33B-4122-896C-F2F4ACA3CB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DF123-2D4F-476F-A49A-DE316E3E9A6D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23CE4-B45B-46DC-A498-86F863E26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C0CF-3E46-4BE6-AD81-57BD8567DB93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ACE43-A690-4926-B983-3EB109624B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CD607-48B4-4ADF-80C7-F9E29ABB4E1B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C2CFE-D86F-4A56-B2A9-18CB86855A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87066-E191-425D-B236-FC5FD4A66FFC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27130-EDFD-49A8-A160-0974CB2E12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9524F-017F-45EB-A55F-6CCE6ABECA19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6D3C1-F0E3-41D2-98B6-A9B47446F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927CB-3FAB-4B8E-B675-290F6EAE2AD2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0D9924-BDEF-4B7F-8104-985407079A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479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fld id="{FF05396D-A3E5-472F-A6EF-E24129C9F852}" type="datetime1">
              <a:rPr lang="en-US" smtClean="0"/>
              <a:t>11/26/2019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00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F3A30A01-4BCC-4388-A697-B1901B89AA8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Helvetica Neue Medium"/>
          <a:ea typeface="+mj-ea"/>
          <a:cs typeface="Helvetica Neue Medium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Helvetica Neue"/>
          <a:ea typeface="+mn-ea"/>
          <a:cs typeface="Helvetica Neue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800" kern="1200">
          <a:solidFill>
            <a:schemeClr val="tx1"/>
          </a:solidFill>
          <a:latin typeface="Helvetica Neue"/>
          <a:ea typeface="+mn-ea"/>
          <a:cs typeface="Helvetica Neue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Helvetica Neue"/>
          <a:ea typeface="+mn-ea"/>
          <a:cs typeface="Helvetica Neue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chemeClr val="tx1"/>
          </a:solidFill>
          <a:latin typeface="Helvetica Neue"/>
          <a:ea typeface="+mn-ea"/>
          <a:cs typeface="Helvetica Neue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200" kern="1200">
          <a:solidFill>
            <a:schemeClr val="tx1"/>
          </a:solidFill>
          <a:latin typeface="Helvetica Neue"/>
          <a:ea typeface="+mn-ea"/>
          <a:cs typeface="Helvetica Neue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A27130-EDFD-49A8-A160-0974CB2E1288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3" name="image2.png" descr="KR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397322" y="603337"/>
            <a:ext cx="2349354" cy="2049260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2902312" y="3244334"/>
            <a:ext cx="3339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Kentucky Retirement Systems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3810000"/>
            <a:ext cx="9143999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Public Pension Oversight Board</a:t>
            </a:r>
            <a:endParaRPr lang="en-US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9692" y="5643252"/>
            <a:ext cx="22108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Helvetica Neue Medium"/>
                <a:cs typeface="Helvetica Neue Medium"/>
              </a:rPr>
              <a:t>November 25, 2019</a:t>
            </a:r>
            <a:endParaRPr lang="en-US" dirty="0">
              <a:solidFill>
                <a:schemeClr val="bg1"/>
              </a:solidFill>
              <a:latin typeface="Helvetica Neue Medium"/>
              <a:cs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1036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" y="322842"/>
            <a:ext cx="8686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Cash Flow Trends</a:t>
            </a:r>
            <a:endParaRPr lang="en-US" sz="32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349107"/>
            <a:ext cx="2133600" cy="365125"/>
          </a:xfrm>
        </p:spPr>
        <p:txBody>
          <a:bodyPr/>
          <a:lstStyle/>
          <a:p>
            <a:pPr>
              <a:defRPr/>
            </a:pPr>
            <a:fld id="{8AA27130-EDFD-49A8-A160-0974CB2E1288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image2.png" descr="KRS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6200" y="64050"/>
            <a:ext cx="1523008" cy="1328467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342900" y="1357746"/>
            <a:ext cx="84582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</a:rPr>
              <a:t>Pension Fund Cash Flows: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42900" y="1745141"/>
            <a:ext cx="8458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All plans ended the quarter with a positive cash flow except CERS Non-Hazardous.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Member contributions remained relatively consistent with the prior year for all plans.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Employer contributions increased due to higher contribution rates for CERS.</a:t>
            </a:r>
          </a:p>
          <a:p>
            <a:endParaRPr lang="en-US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Net Investment Income was up compared to prior year as a result of increase interest income from Core Fixed Income and partnership income from Private Equity.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Benefit payments increased slightly across all plans.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b="1" dirty="0">
                <a:solidFill>
                  <a:schemeClr val="bg1"/>
                </a:solidFill>
              </a:rPr>
              <a:t>Insurance Fund Cash Flows</a:t>
            </a:r>
            <a:r>
              <a:rPr lang="en-US" sz="1600" b="1" dirty="0" smtClean="0">
                <a:solidFill>
                  <a:schemeClr val="bg1"/>
                </a:solidFill>
              </a:rPr>
              <a:t>:</a:t>
            </a:r>
          </a:p>
          <a:p>
            <a:endParaRPr lang="en-US" sz="16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All plans ended the quarter with a positive cash </a:t>
            </a:r>
            <a:r>
              <a:rPr lang="en-US" sz="1600" dirty="0" smtClean="0">
                <a:solidFill>
                  <a:schemeClr val="bg1"/>
                </a:solidFill>
              </a:rPr>
              <a:t>flow except KERS Hazardous.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chemeClr val="bg1"/>
                </a:solidFill>
              </a:rPr>
              <a:t>Total Inflows increased slightly for all plans with the addition of the 1% contribution for Health Insurance Contributions (HB 1).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</a:rPr>
              <a:t>Outflows </a:t>
            </a:r>
            <a:r>
              <a:rPr lang="en-US" sz="1600" dirty="0" smtClean="0">
                <a:solidFill>
                  <a:schemeClr val="bg1"/>
                </a:solidFill>
              </a:rPr>
              <a:t>remained relatively flat with a slight decline in some plans due to lower healthcare premiums than the prior year.</a:t>
            </a:r>
            <a:endParaRPr lang="en-US" sz="1600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175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Table 157"/>
          <p:cNvGraphicFramePr/>
          <p:nvPr>
            <p:extLst>
              <p:ext uri="{D42A27DB-BD31-4B8C-83A1-F6EECF244321}">
                <p14:modId xmlns:p14="http://schemas.microsoft.com/office/powerpoint/2010/main" val="113391231"/>
              </p:ext>
            </p:extLst>
          </p:nvPr>
        </p:nvGraphicFramePr>
        <p:xfrm>
          <a:off x="304801" y="176591"/>
          <a:ext cx="8512343" cy="6148008"/>
        </p:xfrm>
        <a:graphic>
          <a:graphicData uri="http://schemas.openxmlformats.org/drawingml/2006/table">
            <a:tbl>
              <a:tblPr/>
              <a:tblGrid>
                <a:gridCol w="30301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46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9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9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97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9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7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49054">
                <a:tc gridSpan="7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CASH FLOW – Pension Fund 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(KERS</a:t>
                      </a: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Non-Haz</a:t>
                      </a: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, KERS Haz &amp; SPRS)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September 30, 2019 (compared to September 30, 2018)</a:t>
                      </a:r>
                      <a:endParaRPr lang="en-US" sz="1600" b="1" baseline="0" dirty="0" smtClean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($ in millions)</a:t>
                      </a:r>
                      <a:endParaRPr lang="en-US" sz="1200" b="1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ctr" horzOverflow="overflow">
                    <a:lnL w="6350">
                      <a:solidFill>
                        <a:srgbClr val="000000"/>
                      </a:solidFill>
                    </a:lnL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007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396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endParaRPr sz="14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0" marR="11203" marT="11203" marB="11203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13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Contributions</a:t>
                      </a:r>
                      <a:endParaRPr sz="14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0" marR="11203" marT="11203" marB="11203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5246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Member Contributions</a:t>
                      </a:r>
                      <a:endParaRPr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$25.4</a:t>
                      </a: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$26.1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$4.8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$4.3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$1.3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Employer Contributions/Appropriations</a:t>
                      </a: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248.8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302.0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15.7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19.9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10.2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14.6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07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Investment Income </a:t>
                      </a:r>
                      <a:r>
                        <a:rPr lang="en-US" sz="1200" b="0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(Net</a:t>
                      </a:r>
                      <a:r>
                        <a:rPr lang="en-US" sz="1200" b="0" i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of Expenses)</a:t>
                      </a:r>
                      <a:endParaRPr lang="en-US" sz="1200" b="0" i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6.3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11.4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2.7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1819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Total Cash Inflows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280.5</a:t>
                      </a: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339.5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23.2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27.8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12.5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17.4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4246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Benefit Payments/Refunds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247.6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252.9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17.5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18.7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15.1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15.5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8515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Administrative Expenses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2.8</a:t>
                      </a: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3.1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0.2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1819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Total Cash Outflows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250.4</a:t>
                      </a: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256.0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17.7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19.0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15.1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15.6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1819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NET CASH FLOW</a:t>
                      </a:r>
                      <a:endParaRPr lang="en-US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30.1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83.5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5.5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8.8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(2.6)</a:t>
                      </a:r>
                      <a:endParaRPr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1.8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1819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Change in Market Value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78.9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19.3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13.2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5.2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13.8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0714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Net</a:t>
                      </a:r>
                      <a:r>
                        <a:rPr lang="en-US" sz="1200" b="1" i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Change in Assets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$109.0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$102.8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$18.7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$14.0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$11.2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$4.2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9290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0400" y="6453167"/>
            <a:ext cx="2133600" cy="365125"/>
          </a:xfrm>
        </p:spPr>
        <p:txBody>
          <a:bodyPr/>
          <a:lstStyle/>
          <a:p>
            <a:pPr>
              <a:defRPr/>
            </a:pPr>
            <a:fld id="{8AA27130-EDFD-49A8-A160-0974CB2E1288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4944" y="1447800"/>
            <a:ext cx="787614" cy="381000"/>
          </a:xfrm>
          <a:prstGeom prst="rect">
            <a:avLst/>
          </a:prstGeom>
        </p:spPr>
      </p:pic>
      <p:pic>
        <p:nvPicPr>
          <p:cNvPr id="16" name="System-logos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023" y="1447801"/>
            <a:ext cx="780586" cy="3810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2.png" descr="KRS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6200" y="25909"/>
            <a:ext cx="1531316" cy="1335714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pic>
        <p:nvPicPr>
          <p:cNvPr id="10" name="System-logos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3550" y="1447801"/>
            <a:ext cx="787613" cy="381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54311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Table 157"/>
          <p:cNvGraphicFramePr/>
          <p:nvPr>
            <p:extLst>
              <p:ext uri="{D42A27DB-BD31-4B8C-83A1-F6EECF244321}">
                <p14:modId xmlns:p14="http://schemas.microsoft.com/office/powerpoint/2010/main" val="4048353189"/>
              </p:ext>
            </p:extLst>
          </p:nvPr>
        </p:nvGraphicFramePr>
        <p:xfrm>
          <a:off x="228600" y="266122"/>
          <a:ext cx="8686798" cy="6117327"/>
        </p:xfrm>
        <a:graphic>
          <a:graphicData uri="http://schemas.openxmlformats.org/drawingml/2006/table">
            <a:tbl>
              <a:tblPr/>
              <a:tblGrid>
                <a:gridCol w="40515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88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88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88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69311">
                <a:tc gridSpan="5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CASH FLOW – Pension Fund 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(CERS-Haz and CERS-Haz)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September 30, 2019 (compared to September 30, 2018)</a:t>
                      </a:r>
                      <a:endParaRPr lang="en-US" sz="1600" b="1" baseline="0" dirty="0" smtClean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($ in millions)</a:t>
                      </a:r>
                      <a:endParaRPr lang="en-US" sz="1200" b="1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ctr" horzOverflow="overflow">
                    <a:lnL w="6350">
                      <a:solidFill>
                        <a:srgbClr val="000000"/>
                      </a:solidFill>
                    </a:lnL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007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681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endParaRPr sz="14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0" marR="11203" marT="11203" marB="11203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6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6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6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127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Contributions</a:t>
                      </a:r>
                      <a:endParaRPr sz="14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0" marR="11203" marT="11203" marB="11203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6567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Member Contributions</a:t>
                      </a:r>
                      <a:endParaRPr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$41.2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$41.1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$16.0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$16.0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9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Employer Contributions</a:t>
                      </a: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95.6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112.4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34.0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40.4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9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Investment Income </a:t>
                      </a:r>
                      <a:r>
                        <a:rPr lang="en-US" sz="1200" b="0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(Net</a:t>
                      </a:r>
                      <a:r>
                        <a:rPr lang="en-US" sz="1200" b="0" i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of Expenses)</a:t>
                      </a:r>
                      <a:endParaRPr lang="en-US" sz="1200" b="0" i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28.7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36.4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9.7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12.4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48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Contribution Inflow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165.5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189.9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59.7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68.8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5418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Benefit Payments/Refunds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191.9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201.9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63.9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68.1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965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Administrative Expenses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6.6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5.9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0.3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0.5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1398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Contribution Outflow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198.5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207.8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64.2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68.6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9469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NET CASH FLOW</a:t>
                      </a:r>
                      <a:endParaRPr lang="en-US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(33.0)</a:t>
                      </a:r>
                      <a:endParaRPr sz="1200" b="1" i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(17.9)</a:t>
                      </a:r>
                      <a:endParaRPr sz="1200" b="1" i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(4.5)</a:t>
                      </a:r>
                      <a:endParaRPr sz="1200" b="1" i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0.2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9748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Change in Market Value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118.4</a:t>
                      </a:r>
                      <a:endParaRPr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50.9</a:t>
                      </a:r>
                      <a:endParaRPr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44.8</a:t>
                      </a:r>
                      <a:endParaRPr sz="12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16.6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21965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Net</a:t>
                      </a:r>
                      <a:r>
                        <a:rPr lang="en-US" sz="1200" b="1" i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Change in Assets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$85.4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$33.0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$40.3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$16.8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4200" y="6383447"/>
            <a:ext cx="2133600" cy="365125"/>
          </a:xfrm>
        </p:spPr>
        <p:txBody>
          <a:bodyPr/>
          <a:lstStyle/>
          <a:p>
            <a:pPr>
              <a:defRPr/>
            </a:pPr>
            <a:fld id="{8AA27130-EDFD-49A8-A160-0974CB2E1288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System-logo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1479" y="1600201"/>
            <a:ext cx="781489" cy="378037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2.png" descr="KRS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9442" y="76200"/>
            <a:ext cx="1523008" cy="1328467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6179" y="1600201"/>
            <a:ext cx="787613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695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Table 157"/>
          <p:cNvGraphicFramePr/>
          <p:nvPr>
            <p:extLst>
              <p:ext uri="{D42A27DB-BD31-4B8C-83A1-F6EECF244321}">
                <p14:modId xmlns:p14="http://schemas.microsoft.com/office/powerpoint/2010/main" val="1501966987"/>
              </p:ext>
            </p:extLst>
          </p:nvPr>
        </p:nvGraphicFramePr>
        <p:xfrm>
          <a:off x="228602" y="380999"/>
          <a:ext cx="8762997" cy="6039508"/>
        </p:xfrm>
        <a:graphic>
          <a:graphicData uri="http://schemas.openxmlformats.org/drawingml/2006/table">
            <a:tbl>
              <a:tblPr/>
              <a:tblGrid>
                <a:gridCol w="32861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38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0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140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40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0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7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19266">
                <a:tc gridSpan="7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CASH FLOW – Insurance Fund 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(KERS Non-Haz, KERS Haz &amp; SPRS)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September 30, 2019 (compared to September 30, 2018)</a:t>
                      </a:r>
                      <a:endParaRPr lang="en-US" sz="1600" b="1" baseline="0" dirty="0" smtClean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($ in millions)</a:t>
                      </a:r>
                      <a:endParaRPr lang="en-US" sz="1200" b="1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ctr" horzOverflow="overflow">
                    <a:lnL w="6350">
                      <a:solidFill>
                        <a:srgbClr val="000000"/>
                      </a:solidFill>
                    </a:lnL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007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6464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endParaRPr sz="14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0" marR="11203" marT="11203" marB="11203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04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Contributions</a:t>
                      </a:r>
                      <a:endParaRPr sz="14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0" marR="11203" marT="11203" marB="11203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Employer Contributions</a:t>
                      </a:r>
                      <a:endParaRPr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$40.3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$43.4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$0.7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$3.5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Insurance Premiums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Retired</a:t>
                      </a:r>
                      <a:r>
                        <a:rPr lang="en-US" sz="1200" b="0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Reemployed Healthcare</a:t>
                      </a:r>
                      <a:endParaRPr lang="en-US" sz="1200" b="0" i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Health</a:t>
                      </a:r>
                      <a:r>
                        <a:rPr lang="en-US" sz="1200" b="0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Insurance Contributions (HB1)</a:t>
                      </a:r>
                      <a:endParaRPr lang="en-US" sz="1200" b="0" i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0.2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2082172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Investment Income </a:t>
                      </a:r>
                      <a:r>
                        <a:rPr lang="en-US" sz="1200" b="0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(Net</a:t>
                      </a:r>
                      <a:r>
                        <a:rPr lang="en-US" sz="1200" b="0" i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of Expenses)</a:t>
                      </a:r>
                      <a:endParaRPr lang="en-US" sz="1200" b="0" i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0.8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0.8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7272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Contribution Inflow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45.7</a:t>
                      </a: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50.7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3.4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3.9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3.9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4.3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Healthcare Premiums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30.8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4.8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3.5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Administrative Expenses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Contribution Outflow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33.6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30.8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4.8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4.8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3.5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3.5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NET CASH FLOW</a:t>
                      </a:r>
                      <a:endParaRPr lang="en-US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12.1</a:t>
                      </a:r>
                      <a:endParaRPr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19.9</a:t>
                      </a:r>
                      <a:endParaRPr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(1.4)</a:t>
                      </a:r>
                      <a:endParaRPr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(0.9)</a:t>
                      </a:r>
                      <a:endParaRPr sz="12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0172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Change in Market Value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16.8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4.8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8.8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2.9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3.8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1.5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0273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Net</a:t>
                      </a:r>
                      <a:r>
                        <a:rPr lang="en-US" sz="1200" b="1" i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Change in Assets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$28.9</a:t>
                      </a:r>
                      <a:endParaRPr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$24.7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$7.4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$2.0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$4.2</a:t>
                      </a:r>
                      <a:endParaRPr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$2.3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34200" y="6420505"/>
            <a:ext cx="2133600" cy="365125"/>
          </a:xfrm>
        </p:spPr>
        <p:txBody>
          <a:bodyPr/>
          <a:lstStyle/>
          <a:p>
            <a:pPr>
              <a:defRPr/>
            </a:pPr>
            <a:fld id="{8AA27130-EDFD-49A8-A160-0974CB2E1288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1635" y="1676400"/>
            <a:ext cx="630091" cy="381000"/>
          </a:xfrm>
          <a:prstGeom prst="rect">
            <a:avLst/>
          </a:prstGeom>
        </p:spPr>
      </p:pic>
      <p:pic>
        <p:nvPicPr>
          <p:cNvPr id="16" name="System-logos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361" y="1658843"/>
            <a:ext cx="660439" cy="398557"/>
          </a:xfrm>
          <a:prstGeom prst="rect">
            <a:avLst/>
          </a:prstGeom>
          <a:ln w="12700">
            <a:miter lim="400000"/>
          </a:ln>
        </p:spPr>
      </p:pic>
      <p:pic>
        <p:nvPicPr>
          <p:cNvPr id="11" name="image2.png" descr="KRS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0" y="40302"/>
            <a:ext cx="1523008" cy="1328467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pic>
        <p:nvPicPr>
          <p:cNvPr id="9" name="System-logos.png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4735" y="1680433"/>
            <a:ext cx="621753" cy="37696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6063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7" name="Table 157"/>
          <p:cNvGraphicFramePr/>
          <p:nvPr>
            <p:extLst>
              <p:ext uri="{D42A27DB-BD31-4B8C-83A1-F6EECF244321}">
                <p14:modId xmlns:p14="http://schemas.microsoft.com/office/powerpoint/2010/main" val="980757587"/>
              </p:ext>
            </p:extLst>
          </p:nvPr>
        </p:nvGraphicFramePr>
        <p:xfrm>
          <a:off x="381000" y="380996"/>
          <a:ext cx="8458200" cy="6025060"/>
        </p:xfrm>
        <a:graphic>
          <a:graphicData uri="http://schemas.openxmlformats.org/drawingml/2006/table">
            <a:tbl>
              <a:tblPr/>
              <a:tblGrid>
                <a:gridCol w="3944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3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8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283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3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11778">
                <a:tc gridSpan="5"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CASH FLOW – Insurance Fund 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4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(CERS Non-Haz and CERS-Haz)</a:t>
                      </a:r>
                    </a:p>
                    <a:p>
                      <a:pPr algn="ctr">
                        <a:defRPr sz="1800"/>
                      </a:pPr>
                      <a:r>
                        <a:rPr lang="en-US" sz="1400" b="1" baseline="0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September 30, 2019 (compared to September 30, 2018)</a:t>
                      </a:r>
                      <a:endParaRPr lang="en-US" sz="1600" b="1" baseline="0" dirty="0" smtClean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(in $millions)</a:t>
                      </a:r>
                      <a:endParaRPr lang="en-US" sz="1200" b="1" dirty="0">
                        <a:solidFill>
                          <a:srgbClr val="FFFFFF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ctr" horzOverflow="overflow">
                    <a:lnL w="6350">
                      <a:solidFill>
                        <a:srgbClr val="000000"/>
                      </a:solidFill>
                    </a:lnL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007CF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826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endParaRPr sz="14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0" marR="11203" marT="11203" marB="11203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6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6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6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defRPr sz="1800"/>
                      </a:pP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4544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4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Contributions</a:t>
                      </a:r>
                      <a:endParaRPr sz="14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45720" marR="11203" marT="11203" marB="11203" anchor="ctr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FY19</a:t>
                      </a:r>
                      <a:endParaRPr lang="mr-IN" sz="1100" b="1" dirty="0">
                        <a:solidFill>
                          <a:schemeClr val="bg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100" b="1" dirty="0" smtClean="0">
                          <a:solidFill>
                            <a:schemeClr val="bg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FY20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649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Employer Contributions</a:t>
                      </a:r>
                      <a:endParaRPr sz="12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$31.9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$30.9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$15.0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$15.6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788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Insurance Premiums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0.1</a:t>
                      </a: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7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Retired</a:t>
                      </a:r>
                      <a:r>
                        <a:rPr lang="en-US" sz="1200" b="0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Reemployed Healthcare</a:t>
                      </a:r>
                      <a:endParaRPr lang="en-US" sz="1200" b="0" i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1.7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0.3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7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Health</a:t>
                      </a:r>
                      <a:r>
                        <a:rPr lang="en-US" sz="1200" b="0" i="1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Insurance Contributions (HB1)</a:t>
                      </a:r>
                      <a:endParaRPr lang="en-US" sz="1200" b="0" i="1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1.9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-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0.5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145341"/>
                  </a:ext>
                </a:extLst>
              </a:tr>
              <a:tr h="3577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Investment Income </a:t>
                      </a:r>
                      <a:r>
                        <a:rPr lang="en-US" sz="1200" b="0" i="1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(Net</a:t>
                      </a:r>
                      <a:r>
                        <a:rPr lang="en-US" sz="1200" b="0" i="1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of Expenses)</a:t>
                      </a:r>
                      <a:endParaRPr lang="en-US" sz="1200" b="0" i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10.5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5.6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5.6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6555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Contribution Inflow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43.9</a:t>
                      </a: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45.3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20.9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22.0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5278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Healthcare Premiums</a:t>
                      </a:r>
                      <a:endParaRPr lang="en-US"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35.2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33.4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19.5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19.7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788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Administrative Expenses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0.1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0.6</a:t>
                      </a:r>
                      <a:endParaRPr sz="12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912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Contribution Outflow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35.4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33.6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19.6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20.3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0235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NET CASH FLOW</a:t>
                      </a:r>
                      <a:endParaRPr lang="en-US"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8.5</a:t>
                      </a:r>
                      <a:endParaRPr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11.7</a:t>
                      </a:r>
                      <a:endParaRPr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1.3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>
                      <a:solidFill>
                        <a:srgbClr val="000000"/>
                      </a:solidFill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1.7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6555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0" i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Change in Market Value</a:t>
                      </a:r>
                      <a:endParaRPr sz="12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8016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39.1</a:t>
                      </a: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18.8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23.4</a:t>
                      </a:r>
                      <a:endParaRPr sz="1200" b="0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0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8.9</a:t>
                      </a: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7788">
                <a:tc>
                  <a:txBody>
                    <a:bodyPr/>
                    <a:lstStyle/>
                    <a:p>
                      <a:pPr lvl="0">
                        <a:defRPr sz="1800"/>
                      </a:pPr>
                      <a:r>
                        <a:rPr lang="en-US" sz="1200" b="1" i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Net</a:t>
                      </a:r>
                      <a:r>
                        <a:rPr lang="en-US" sz="1200" b="1" i="0" baseline="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Change in Assets</a:t>
                      </a:r>
                      <a:endParaRPr sz="12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45720" marR="11203" marT="11203" marB="11203" anchor="b" horzOverflow="overflow">
                    <a:lnL w="12700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$47.6</a:t>
                      </a:r>
                      <a:endParaRPr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$30.5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$24.7</a:t>
                      </a:r>
                      <a:endParaRPr sz="1200" b="1" dirty="0"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 sz="1800"/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$10.6</a:t>
                      </a:r>
                      <a:endParaRPr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Arial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1203" marR="11203" marT="11203" marB="11203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948568" y="6406058"/>
            <a:ext cx="2133600" cy="365125"/>
          </a:xfrm>
        </p:spPr>
        <p:txBody>
          <a:bodyPr/>
          <a:lstStyle/>
          <a:p>
            <a:pPr>
              <a:defRPr/>
            </a:pPr>
            <a:fld id="{8AA27130-EDFD-49A8-A160-0974CB2E1288}" type="slidenum">
              <a:rPr lang="en-US" smtClean="0">
                <a:solidFill>
                  <a:schemeClr val="bg1"/>
                </a:solidFill>
              </a:rPr>
              <a:pPr>
                <a:defRPr/>
              </a:pPr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" name="System-logo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400" y="1526962"/>
            <a:ext cx="623968" cy="301838"/>
          </a:xfrm>
          <a:prstGeom prst="rect">
            <a:avLst/>
          </a:prstGeom>
          <a:ln w="12700">
            <a:miter lim="400000"/>
          </a:ln>
        </p:spPr>
      </p:pic>
      <p:pic>
        <p:nvPicPr>
          <p:cNvPr id="9" name="image2.png" descr="KRS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0" y="9791"/>
            <a:ext cx="1523008" cy="1328467"/>
          </a:xfrm>
          <a:prstGeom prst="rect">
            <a:avLst/>
          </a:prstGeom>
          <a:ln w="12700">
            <a:miter lim="400000"/>
          </a:ln>
          <a:effectLst>
            <a:outerShdw blurRad="38100" dist="23000" dir="5400000" rotWithShape="0">
              <a:srgbClr val="000000">
                <a:alpha val="3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529659"/>
            <a:ext cx="618392" cy="299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761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D921BD6A058E4F917C41BDDAE967B2" ma:contentTypeVersion="1" ma:contentTypeDescription="Create a new document." ma:contentTypeScope="" ma:versionID="d533683a94cb642ce99ab2802194be98">
  <xsd:schema xmlns:xsd="http://www.w3.org/2001/XMLSchema" xmlns:xs="http://www.w3.org/2001/XMLSchema" xmlns:p="http://schemas.microsoft.com/office/2006/metadata/properties" xmlns:ns2="6ec0e599-202e-46a9-bf1e-fa2fb5af32a0" targetNamespace="http://schemas.microsoft.com/office/2006/metadata/properties" ma:root="true" ma:fieldsID="000d262cb7fbee1f8468335e211b46fd" ns2:_="">
    <xsd:import namespace="6ec0e599-202e-46a9-bf1e-fa2fb5af32a0"/>
    <xsd:element name="properties">
      <xsd:complexType>
        <xsd:sequence>
          <xsd:element name="documentManagement">
            <xsd:complexType>
              <xsd:all>
                <xsd:element ref="ns2: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0e599-202e-46a9-bf1e-fa2fb5af32a0" elementFormDefault="qualified">
    <xsd:import namespace="http://schemas.microsoft.com/office/2006/documentManagement/types"/>
    <xsd:import namespace="http://schemas.microsoft.com/office/infopath/2007/PartnerControls"/>
    <xsd:element name="Date" ma:index="8" nillable="true" ma:displayName="Date" ma:format="DateOnly" ma:internalName="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6ec0e599-202e-46a9-bf1e-fa2fb5af32a0">2019-11-25T05:00:00+00:00</Date>
  </documentManagement>
</p:properties>
</file>

<file path=customXml/itemProps1.xml><?xml version="1.0" encoding="utf-8"?>
<ds:datastoreItem xmlns:ds="http://schemas.openxmlformats.org/officeDocument/2006/customXml" ds:itemID="{B5CCFB3A-7CDD-4D26-A5B9-B10FE80EF60F}"/>
</file>

<file path=customXml/itemProps2.xml><?xml version="1.0" encoding="utf-8"?>
<ds:datastoreItem xmlns:ds="http://schemas.openxmlformats.org/officeDocument/2006/customXml" ds:itemID="{095ED2DD-1782-48F0-9029-570AA4558620}"/>
</file>

<file path=customXml/itemProps3.xml><?xml version="1.0" encoding="utf-8"?>
<ds:datastoreItem xmlns:ds="http://schemas.openxmlformats.org/officeDocument/2006/customXml" ds:itemID="{BE522202-E612-49A3-BD06-110ADE7BEBDA}"/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108685</TotalTime>
  <Words>711</Words>
  <Application>Microsoft Office PowerPoint</Application>
  <PresentationFormat>On-screen Show (4:3)</PresentationFormat>
  <Paragraphs>332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Helvetica Neue</vt:lpstr>
      <vt:lpstr>Helvetica Neue Medium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KRS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November 25 2019 KRS Cash Flow</dc:title>
  <dc:creator>ssparks</dc:creator>
  <cp:lastModifiedBy>Stratton, Regina (KRS)</cp:lastModifiedBy>
  <cp:revision>3025</cp:revision>
  <cp:lastPrinted>2019-11-25T14:38:31Z</cp:lastPrinted>
  <dcterms:created xsi:type="dcterms:W3CDTF">2007-05-01T12:53:52Z</dcterms:created>
  <dcterms:modified xsi:type="dcterms:W3CDTF">2019-11-26T21:30:26Z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0x01010062D921BD6A058E4F917C41BDDAE967B2</vt:lpwstr>
  </property>
</Properties>
</file>