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8"/>
  </p:notesMasterIdLst>
  <p:handoutMasterIdLst>
    <p:handoutMasterId r:id="rId9"/>
  </p:handoutMasterIdLst>
  <p:sldIdLst>
    <p:sldId id="550" r:id="rId2"/>
    <p:sldId id="547" r:id="rId3"/>
    <p:sldId id="548" r:id="rId4"/>
    <p:sldId id="549" r:id="rId5"/>
    <p:sldId id="537" r:id="rId6"/>
    <p:sldId id="53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y Field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A4790"/>
    <a:srgbClr val="0C53A8"/>
    <a:srgbClr val="003399"/>
    <a:srgbClr val="3D6696"/>
    <a:srgbClr val="33CC33"/>
    <a:srgbClr val="132258"/>
    <a:srgbClr val="CCCCCC"/>
    <a:srgbClr val="33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3585" autoAdjust="0"/>
  </p:normalViewPr>
  <p:slideViewPr>
    <p:cSldViewPr>
      <p:cViewPr varScale="1">
        <p:scale>
          <a:sx n="107" d="100"/>
          <a:sy n="107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6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fld id="{889B7D52-88A2-4341-83CA-ED2F7A617A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923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9" y="4414839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2147">
              <a:defRPr sz="1200">
                <a:latin typeface="Arial" charset="0"/>
              </a:defRPr>
            </a:lvl1pPr>
          </a:lstStyle>
          <a:p>
            <a:pPr>
              <a:defRPr/>
            </a:pPr>
            <a:fld id="{D176F3FF-12D7-4BD7-A3EB-D64EEC000B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267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4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0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3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1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6D91-B545-4E9E-B6DE-37C200DF41DF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9B8A-A547-45F1-8568-4D4E159140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2D96-6697-44F2-B68A-C44F74EDF1AF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B0E89-F7EC-4013-BF42-C50AD05CD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4F558-B6F0-43FD-9035-68F0C75D6111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4DCC-704E-417D-B9CA-48DB0815EC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75584-DDF0-4296-A487-6D5A54D5A180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2B76F-61B2-4334-8B53-DECCF3CDB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3B71-FACA-4773-9A02-00DC052BB92A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FB9D7-D33B-4122-896C-F2F4ACA3C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DF123-2D4F-476F-A49A-DE316E3E9A6D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3CE4-B45B-46DC-A498-86F863E26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C0CF-3E46-4BE6-AD81-57BD8567DB93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ACE43-A690-4926-B983-3EB109624B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D607-48B4-4ADF-80C7-F9E29ABB4E1B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2CFE-D86F-4A56-B2A9-18CB86855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7066-E191-425D-B236-FC5FD4A66FFC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27130-EDFD-49A8-A160-0974CB2E1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524F-017F-45EB-A55F-6CCE6ABECA19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D3C1-F0E3-41D2-98B6-A9B47446F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927CB-3FAB-4B8E-B675-290F6EAE2AD2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9924-BDEF-4B7F-8104-985407079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47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F05396D-A3E5-472F-A6EF-E24129C9F852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3A30A01-4BCC-4388-A697-B1901B89AA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Helvetica Neue Medium"/>
          <a:ea typeface="+mj-ea"/>
          <a:cs typeface="Helvetica Neue Medium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7130-EDFD-49A8-A160-0974CB2E12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" name="image2.png" descr="KR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7322" y="603337"/>
            <a:ext cx="2349354" cy="2049260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902312" y="3244334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Kentucky Retirement Systems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810000"/>
            <a:ext cx="9143999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Pension Oversight Board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9692" y="5643252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Helvetica Neue Medium"/>
                <a:cs typeface="Helvetica Neue Medium"/>
              </a:rPr>
              <a:t>November 25, 2019</a:t>
            </a:r>
            <a:endParaRPr lang="en-US" dirty="0">
              <a:solidFill>
                <a:schemeClr val="bg1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1036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22842"/>
            <a:ext cx="868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Cash Flow Trends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49107"/>
            <a:ext cx="2133600" cy="365125"/>
          </a:xfrm>
        </p:spPr>
        <p:txBody>
          <a:bodyPr/>
          <a:lstStyle/>
          <a:p>
            <a:pPr>
              <a:defRPr/>
            </a:pPr>
            <a:fld id="{8AA27130-EDFD-49A8-A160-0974CB2E1288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image2.png" descr="KR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4050"/>
            <a:ext cx="1523008" cy="1328467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42900" y="1357746"/>
            <a:ext cx="845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Pension Fund Cash Flows: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" y="1745141"/>
            <a:ext cx="8458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All plans ended the quarter with a positive cash flow except CERS Non-Hazardous.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Member contributions remained relatively consistent with the prior year for all plans.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Employer contributions increased due to higher contribution rates for CERS.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Net Investment Income was up compared to prior year as a result of increase interest income from Core Fixed Income and partnership income from Private Equity.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Benefit payments increased slightly across all plans.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Insurance Fund Cash Flows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All plans ended the quarter with a positive cash </a:t>
            </a:r>
            <a:r>
              <a:rPr lang="en-US" sz="1600" dirty="0" smtClean="0">
                <a:solidFill>
                  <a:schemeClr val="bg1"/>
                </a:solidFill>
              </a:rPr>
              <a:t>flow except KERS Hazardous.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Total Inflows increased slightly for all plans with the addition of the 1% contribution for Health Insurance Contributions (HB 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Outflows </a:t>
            </a:r>
            <a:r>
              <a:rPr lang="en-US" sz="1600" dirty="0" smtClean="0">
                <a:solidFill>
                  <a:schemeClr val="bg1"/>
                </a:solidFill>
              </a:rPr>
              <a:t>remained relatively flat with a slight decline in some plans due to lower healthcare premiums than the prior year.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57"/>
          <p:cNvGraphicFramePr/>
          <p:nvPr>
            <p:extLst>
              <p:ext uri="{D42A27DB-BD31-4B8C-83A1-F6EECF244321}">
                <p14:modId xmlns:p14="http://schemas.microsoft.com/office/powerpoint/2010/main" val="113391231"/>
              </p:ext>
            </p:extLst>
          </p:nvPr>
        </p:nvGraphicFramePr>
        <p:xfrm>
          <a:off x="304801" y="176591"/>
          <a:ext cx="8512343" cy="6148008"/>
        </p:xfrm>
        <a:graphic>
          <a:graphicData uri="http://schemas.openxmlformats.org/drawingml/2006/table">
            <a:tbl>
              <a:tblPr/>
              <a:tblGrid>
                <a:gridCol w="3030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9054">
                <a:tc gridSpan="7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CASH FLOW – Pension Fund 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(KERS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Non-Haz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KERS Haz &amp; SPRS)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30, 2019 (compared to September 30, 2018)</a:t>
                      </a:r>
                      <a:endParaRPr lang="en-US" sz="1600" b="1" baseline="0" dirty="0" smtClean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($ in millions)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ctr" horzOverflow="overflow">
                    <a:lnL w="6350">
                      <a:solidFill>
                        <a:srgbClr val="000000"/>
                      </a:solidFill>
                    </a:lnL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007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96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13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Contributions</a:t>
                      </a: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246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Member Contributions</a:t>
                      </a:r>
                      <a:endParaRPr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$25.4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$26.1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$4.8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$4.3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$1.3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Employer Contributions/Appropriations</a:t>
                      </a: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248.8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302.0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15.7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19.9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10.2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14.6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Investment Income </a:t>
                      </a:r>
                      <a:r>
                        <a:rPr lang="en-US" sz="1200" b="0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(Net</a:t>
                      </a:r>
                      <a:r>
                        <a:rPr lang="en-US" sz="1200" b="0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of Expenses)</a:t>
                      </a:r>
                      <a:endParaRPr lang="en-US" sz="1200" b="0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6.3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11.4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2.7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819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Total Cash Inflows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280.5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339.5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23.2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27.8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12.5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17.4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246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Benefit Payments/Refunds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247.6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252.9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17.5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18.7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15.1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15.5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515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Administrative Expenses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2.8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3.1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0.2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819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Total Cash Outflows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250.4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256.0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17.7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19.0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15.1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15.6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819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 CASH FLOW</a:t>
                      </a:r>
                      <a:endParaRPr lang="en-US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30.1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83.5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5.5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8.8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(2.6)</a:t>
                      </a:r>
                      <a:endParaRPr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1.8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819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Change in Market Value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78.9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13.2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5.2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13.8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0714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</a:t>
                      </a:r>
                      <a:r>
                        <a:rPr lang="en-US" sz="12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Change in Assets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$109.0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$102.8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$18.7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$14.0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$11.2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$4.2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929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53167"/>
            <a:ext cx="2133600" cy="365125"/>
          </a:xfrm>
        </p:spPr>
        <p:txBody>
          <a:bodyPr/>
          <a:lstStyle/>
          <a:p>
            <a:pPr>
              <a:defRPr/>
            </a:pPr>
            <a:fld id="{8AA27130-EDFD-49A8-A160-0974CB2E1288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944" y="1447800"/>
            <a:ext cx="787614" cy="381000"/>
          </a:xfrm>
          <a:prstGeom prst="rect">
            <a:avLst/>
          </a:prstGeom>
        </p:spPr>
      </p:pic>
      <p:pic>
        <p:nvPicPr>
          <p:cNvPr id="16" name="System-logo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023" y="1447801"/>
            <a:ext cx="780586" cy="38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2.png" descr="KRS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200" y="25909"/>
            <a:ext cx="1531316" cy="1335714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10" name="System-logos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50" y="1447801"/>
            <a:ext cx="787613" cy="381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5431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57"/>
          <p:cNvGraphicFramePr/>
          <p:nvPr>
            <p:extLst>
              <p:ext uri="{D42A27DB-BD31-4B8C-83A1-F6EECF244321}">
                <p14:modId xmlns:p14="http://schemas.microsoft.com/office/powerpoint/2010/main" val="4048353189"/>
              </p:ext>
            </p:extLst>
          </p:nvPr>
        </p:nvGraphicFramePr>
        <p:xfrm>
          <a:off x="228600" y="266122"/>
          <a:ext cx="8686798" cy="6117327"/>
        </p:xfrm>
        <a:graphic>
          <a:graphicData uri="http://schemas.openxmlformats.org/drawingml/2006/table">
            <a:tbl>
              <a:tblPr/>
              <a:tblGrid>
                <a:gridCol w="405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9311">
                <a:tc gridSpan="5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CASH FLOW – Pension Fund 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(CERS-Haz and CERS-Haz)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30, 2019 (compared to September 30, 2018)</a:t>
                      </a:r>
                      <a:endParaRPr lang="en-US" sz="1600" b="1" baseline="0" dirty="0" smtClean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($ in millions)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ctr" horzOverflow="overflow">
                    <a:lnL w="6350">
                      <a:solidFill>
                        <a:srgbClr val="000000"/>
                      </a:solidFill>
                    </a:lnL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007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81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6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6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6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27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Contributions</a:t>
                      </a: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567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Member Contributions</a:t>
                      </a:r>
                      <a:endParaRPr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$41.2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$41.1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$16.0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$16.0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Employer Contributions</a:t>
                      </a: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95.6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112.4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34.0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40.4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Investment Income </a:t>
                      </a:r>
                      <a:r>
                        <a:rPr lang="en-US" sz="1200" b="0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(Net</a:t>
                      </a:r>
                      <a:r>
                        <a:rPr lang="en-US" sz="1200" b="0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of Expenses)</a:t>
                      </a:r>
                      <a:endParaRPr lang="en-US" sz="1200" b="0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28.7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36.4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9.7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12.4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4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Contribution Inflow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165.5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189.9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59.7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68.8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1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Benefit Payments/Refunds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191.9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201.9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63.9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68.1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965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Administrative Expenses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6.6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5.9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0.3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0.5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39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Contribution Outflow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198.5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207.8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64.2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68.6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469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 CASH FLOW</a:t>
                      </a:r>
                      <a:endParaRPr lang="en-US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(33.0)</a:t>
                      </a:r>
                      <a:endParaRPr sz="1200" b="1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(17.9)</a:t>
                      </a:r>
                      <a:endParaRPr sz="1200" b="1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(4.5)</a:t>
                      </a:r>
                      <a:endParaRPr sz="1200" b="1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0.2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74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Change in Market Value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118.4</a:t>
                      </a:r>
                      <a:endParaRPr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50.9</a:t>
                      </a:r>
                      <a:endParaRPr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44.8</a:t>
                      </a:r>
                      <a:endParaRPr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16.6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1965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</a:t>
                      </a:r>
                      <a:r>
                        <a:rPr lang="en-US" sz="12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Change in Assets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$85.4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$33.0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$40.3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$16.8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383447"/>
            <a:ext cx="2133600" cy="365125"/>
          </a:xfrm>
        </p:spPr>
        <p:txBody>
          <a:bodyPr/>
          <a:lstStyle/>
          <a:p>
            <a:pPr>
              <a:defRPr/>
            </a:pPr>
            <a:fld id="{8AA27130-EDFD-49A8-A160-0974CB2E1288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System-logo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479" y="1600201"/>
            <a:ext cx="781489" cy="37803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2.png" descr="KRS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442" y="76200"/>
            <a:ext cx="1523008" cy="1328467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179" y="1600201"/>
            <a:ext cx="78761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9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57"/>
          <p:cNvGraphicFramePr/>
          <p:nvPr>
            <p:extLst>
              <p:ext uri="{D42A27DB-BD31-4B8C-83A1-F6EECF244321}">
                <p14:modId xmlns:p14="http://schemas.microsoft.com/office/powerpoint/2010/main" val="1501966987"/>
              </p:ext>
            </p:extLst>
          </p:nvPr>
        </p:nvGraphicFramePr>
        <p:xfrm>
          <a:off x="228602" y="380999"/>
          <a:ext cx="8762997" cy="6039508"/>
        </p:xfrm>
        <a:graphic>
          <a:graphicData uri="http://schemas.openxmlformats.org/drawingml/2006/table">
            <a:tbl>
              <a:tblPr/>
              <a:tblGrid>
                <a:gridCol w="3286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9266">
                <a:tc gridSpan="7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CASH FLOW – Insurance Fund 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(KERS Non-Haz, KERS Haz &amp; SPRS)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30, 2019 (compared to September 30, 2018)</a:t>
                      </a:r>
                      <a:endParaRPr lang="en-US" sz="1600" b="1" baseline="0" dirty="0" smtClean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($ in millions)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ctr" horzOverflow="overflow">
                    <a:lnL w="6350">
                      <a:solidFill>
                        <a:srgbClr val="000000"/>
                      </a:solidFill>
                    </a:lnL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007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64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04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Contributions</a:t>
                      </a: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Employer Contributions</a:t>
                      </a:r>
                      <a:endParaRPr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$0.7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$3.5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Insurance Premiums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Retired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Reemployed Healthcare</a:t>
                      </a:r>
                      <a:endParaRPr lang="en-US" sz="1200" b="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Health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Insurance Contributions (HB1)</a:t>
                      </a:r>
                      <a:endParaRPr lang="en-US" sz="1200" b="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0.2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082172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Investment Income </a:t>
                      </a:r>
                      <a:r>
                        <a:rPr lang="en-US" sz="1200" b="0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(Net</a:t>
                      </a:r>
                      <a:r>
                        <a:rPr lang="en-US" sz="1200" b="0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of Expenses)</a:t>
                      </a:r>
                      <a:endParaRPr lang="en-US" sz="1200" b="0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0.8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0.8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72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Contribution Inflow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45.7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50.7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3.4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3.9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3.9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4.3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Healthcare Premiums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4.8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Administrative Expenses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Contribution Outflow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33.6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30.8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4.8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4.8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3.5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3.5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 CASH FLOW</a:t>
                      </a:r>
                      <a:endParaRPr lang="en-US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</a:t>
                      </a:r>
                      <a:endParaRPr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</a:t>
                      </a:r>
                      <a:endParaRPr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(1.4)</a:t>
                      </a:r>
                      <a:endParaRPr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(0.9)</a:t>
                      </a:r>
                      <a:endParaRPr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172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Change in Market Value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16.8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4.8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8.8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2.9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3.8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1.5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</a:t>
                      </a:r>
                      <a:r>
                        <a:rPr lang="en-US" sz="12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Change in Assets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$28.9</a:t>
                      </a:r>
                      <a:endParaRPr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$24.7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$7.4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$2.0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$4.2</a:t>
                      </a:r>
                      <a:endParaRPr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$2.3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420505"/>
            <a:ext cx="2133600" cy="365125"/>
          </a:xfrm>
        </p:spPr>
        <p:txBody>
          <a:bodyPr/>
          <a:lstStyle/>
          <a:p>
            <a:pPr>
              <a:defRPr/>
            </a:pPr>
            <a:fld id="{8AA27130-EDFD-49A8-A160-0974CB2E1288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635" y="1676400"/>
            <a:ext cx="630091" cy="381000"/>
          </a:xfrm>
          <a:prstGeom prst="rect">
            <a:avLst/>
          </a:prstGeom>
        </p:spPr>
      </p:pic>
      <p:pic>
        <p:nvPicPr>
          <p:cNvPr id="16" name="System-logo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361" y="1658843"/>
            <a:ext cx="660439" cy="3985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2.png" descr="KRS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40302"/>
            <a:ext cx="1523008" cy="1328467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9" name="System-logos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35" y="1680433"/>
            <a:ext cx="621753" cy="37696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063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57"/>
          <p:cNvGraphicFramePr/>
          <p:nvPr>
            <p:extLst>
              <p:ext uri="{D42A27DB-BD31-4B8C-83A1-F6EECF244321}">
                <p14:modId xmlns:p14="http://schemas.microsoft.com/office/powerpoint/2010/main" val="980757587"/>
              </p:ext>
            </p:extLst>
          </p:nvPr>
        </p:nvGraphicFramePr>
        <p:xfrm>
          <a:off x="381000" y="380996"/>
          <a:ext cx="8458200" cy="6025060"/>
        </p:xfrm>
        <a:graphic>
          <a:graphicData uri="http://schemas.openxmlformats.org/drawingml/2006/table">
            <a:tbl>
              <a:tblPr/>
              <a:tblGrid>
                <a:gridCol w="3944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1778">
                <a:tc gridSpan="5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CASH FLOW – Insurance Fund 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(CERS Non-Haz and CERS-Haz)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30, 2019 (compared to September 30, 2018)</a:t>
                      </a:r>
                      <a:endParaRPr lang="en-US" sz="1600" b="1" baseline="0" dirty="0" smtClean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(in $millions)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ctr" horzOverflow="overflow">
                    <a:lnL w="6350">
                      <a:solidFill>
                        <a:srgbClr val="000000"/>
                      </a:solidFill>
                    </a:lnL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007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826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6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6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6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544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Contributions</a:t>
                      </a:r>
                      <a:endParaRPr sz="14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11203" marT="11203" marB="11203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FY19</a:t>
                      </a:r>
                      <a:endParaRPr lang="mr-IN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FY20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649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Employer Contributions</a:t>
                      </a:r>
                      <a:endParaRPr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$31.9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$30.9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$15.0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$15.6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Insurance Premiums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Retired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Reemployed Healthcare</a:t>
                      </a:r>
                      <a:endParaRPr lang="en-US" sz="1200" b="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0.3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Health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Insurance Contributions (HB1)</a:t>
                      </a:r>
                      <a:endParaRPr lang="en-US" sz="1200" b="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0.5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145341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Investment Income </a:t>
                      </a:r>
                      <a:r>
                        <a:rPr lang="en-US" sz="1200" b="0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(Net</a:t>
                      </a:r>
                      <a:r>
                        <a:rPr lang="en-US" sz="1200" b="0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of Expenses)</a:t>
                      </a:r>
                      <a:endParaRPr lang="en-US" sz="1200" b="0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5.6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555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Contribution Inflow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43.9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45.3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20.9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22.0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Healthcare Premiums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35.2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19.5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19.7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Administrative Expenses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0.1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0.6</a:t>
                      </a:r>
                      <a:endParaRPr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12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Contribution Outflow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35.4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33.6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19.6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20.3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235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 CASH FLOW</a:t>
                      </a:r>
                      <a:endParaRPr lang="en-US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</a:t>
                      </a:r>
                      <a:endParaRPr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1.3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1.7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555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Change in Market Value</a:t>
                      </a:r>
                      <a:endParaRPr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8016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39.1</a:t>
                      </a: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18.8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23.4</a:t>
                      </a:r>
                      <a:endParaRPr sz="1200" b="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8.9</a:t>
                      </a: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Net</a:t>
                      </a:r>
                      <a:r>
                        <a:rPr lang="en-US" sz="12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Change in Assets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5720" marR="11203" marT="11203" marB="11203" anchor="b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$47.6</a:t>
                      </a:r>
                      <a:endParaRPr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$30.5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$24.7</a:t>
                      </a:r>
                      <a:endParaRPr sz="1200" b="1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$10.6</a:t>
                      </a: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1203" marR="11203" marT="11203" marB="11203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48568" y="6406058"/>
            <a:ext cx="2133600" cy="365125"/>
          </a:xfrm>
        </p:spPr>
        <p:txBody>
          <a:bodyPr/>
          <a:lstStyle/>
          <a:p>
            <a:pPr>
              <a:defRPr/>
            </a:pPr>
            <a:fld id="{8AA27130-EDFD-49A8-A160-0974CB2E1288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System-logo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6962"/>
            <a:ext cx="623968" cy="301838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2.png" descr="KRS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9791"/>
            <a:ext cx="1523008" cy="1328467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29659"/>
            <a:ext cx="618392" cy="29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6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921BD6A058E4F917C41BDDAE967B2" ma:contentTypeVersion="1" ma:contentTypeDescription="Create a new document." ma:contentTypeScope="" ma:versionID="d533683a94cb642ce99ab2802194be98">
  <xsd:schema xmlns:xsd="http://www.w3.org/2001/XMLSchema" xmlns:xs="http://www.w3.org/2001/XMLSchema" xmlns:p="http://schemas.microsoft.com/office/2006/metadata/properties" xmlns:ns2="6ec0e599-202e-46a9-bf1e-fa2fb5af32a0" targetNamespace="http://schemas.microsoft.com/office/2006/metadata/properties" ma:root="true" ma:fieldsID="000d262cb7fbee1f8468335e211b46fd" ns2:_="">
    <xsd:import namespace="6ec0e599-202e-46a9-bf1e-fa2fb5af32a0"/>
    <xsd:element name="properties">
      <xsd:complexType>
        <xsd:sequence>
          <xsd:element name="documentManagement">
            <xsd:complexType>
              <xsd:all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0e599-202e-46a9-bf1e-fa2fb5af32a0" elementFormDefault="qualified">
    <xsd:import namespace="http://schemas.microsoft.com/office/2006/documentManagement/types"/>
    <xsd:import namespace="http://schemas.microsoft.com/office/infopath/2007/PartnerControls"/>
    <xsd:element name="Date" ma:index="8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6ec0e599-202e-46a9-bf1e-fa2fb5af32a0">2019-11-25T05:00:00+00:00</Date>
  </documentManagement>
</p:properties>
</file>

<file path=customXml/itemProps1.xml><?xml version="1.0" encoding="utf-8"?>
<ds:datastoreItem xmlns:ds="http://schemas.openxmlformats.org/officeDocument/2006/customXml" ds:itemID="{B5CCFB3A-7CDD-4D26-A5B9-B10FE80EF60F}"/>
</file>

<file path=customXml/itemProps2.xml><?xml version="1.0" encoding="utf-8"?>
<ds:datastoreItem xmlns:ds="http://schemas.openxmlformats.org/officeDocument/2006/customXml" ds:itemID="{095ED2DD-1782-48F0-9029-570AA4558620}"/>
</file>

<file path=customXml/itemProps3.xml><?xml version="1.0" encoding="utf-8"?>
<ds:datastoreItem xmlns:ds="http://schemas.openxmlformats.org/officeDocument/2006/customXml" ds:itemID="{BE522202-E612-49A3-BD06-110ADE7BEBDA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108685</TotalTime>
  <Words>711</Words>
  <Application>Microsoft Office PowerPoint</Application>
  <PresentationFormat>On-screen Show (4:3)</PresentationFormat>
  <Paragraphs>332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Helvetica Neue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25 2019 KRS Cash Flow</dc:title>
  <dc:creator>ssparks</dc:creator>
  <cp:lastModifiedBy>Stratton, Regina (KRS)</cp:lastModifiedBy>
  <cp:revision>3025</cp:revision>
  <cp:lastPrinted>2019-11-25T14:38:31Z</cp:lastPrinted>
  <dcterms:created xsi:type="dcterms:W3CDTF">2007-05-01T12:53:52Z</dcterms:created>
  <dcterms:modified xsi:type="dcterms:W3CDTF">2019-11-26T21:30:26Z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0x01010062D921BD6A058E4F917C41BDDAE967B2</vt:lpwstr>
  </property>
</Properties>
</file>